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66" r:id="rId3"/>
    <p:sldId id="257" r:id="rId4"/>
    <p:sldId id="278" r:id="rId5"/>
    <p:sldId id="261" r:id="rId6"/>
    <p:sldId id="262" r:id="rId7"/>
    <p:sldId id="277" r:id="rId8"/>
    <p:sldId id="263" r:id="rId9"/>
    <p:sldId id="279" r:id="rId10"/>
    <p:sldId id="280" r:id="rId11"/>
    <p:sldId id="275" r:id="rId12"/>
    <p:sldId id="274" r:id="rId13"/>
    <p:sldId id="276" r:id="rId14"/>
    <p:sldId id="267" r:id="rId15"/>
    <p:sldId id="268" r:id="rId16"/>
    <p:sldId id="269" r:id="rId17"/>
    <p:sldId id="271" r:id="rId18"/>
    <p:sldId id="272" r:id="rId19"/>
    <p:sldId id="270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-49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82D50-4903-43E6-9FA8-48DFE7C9F758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A310D-38BB-468B-952A-38B1D450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7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927AD-9EA6-4B06-8CEB-984231663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883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7B7E8E-8A8A-4FD9-A8EA-C9D36E73E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4855724-5E1E-447D-8F13-2D5B77722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83A24A9-CB19-4018-86DF-4B89F466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5B0C7-B67B-4BEC-A11C-12DBD886D214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585989B-4D72-4889-8BA5-1C901C525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F8A64F-3540-4F5B-BBEE-806674AA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465EB-D235-4B59-9C80-222786456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08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9BDF10-7F9B-49D5-9FAD-859E48FC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6FBBEC3-5257-4CAD-84BE-6997BF0FA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1C2323F-EB5B-4706-A055-6056E286B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5B0C7-B67B-4BEC-A11C-12DBD886D214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6E21889-AF10-496B-9C9C-078C7E494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D8D00CC-9418-4246-AAFC-3FAC55342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465EB-D235-4B59-9C80-222786456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92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D85082F-98C7-4509-A60E-2B5524DDEE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323EC4D-D068-4C92-A5D5-8D70F07BC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8C1072A-40C4-4ACB-8431-1D3E772A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5B0C7-B67B-4BEC-A11C-12DBD886D214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521B050-FBB9-4004-8E59-FAAF4200D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934F95-40B4-4E6D-93FF-E5A7504F2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465EB-D235-4B59-9C80-222786456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46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4/28/2018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79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4/28/2018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55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4/28/2018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58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4/28/2018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61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4/28/2018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26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4/28/2018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55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4/28/2018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41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4/28/2018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00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2776C2-F1B1-41A8-A11A-336ACB11A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5F64815-311C-45DE-A945-0639BF87F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96B7F9-E8C0-4C84-9945-19A28D82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5B0C7-B67B-4BEC-A11C-12DBD886D214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BC1540-3B7E-491A-9253-F1150C97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4416881-8730-4735-872E-B14E100A9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465EB-D235-4B59-9C80-222786456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81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4/28/2018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87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4/28/2018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84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4/28/2018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62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6C2008-4406-4506-9722-F1A6272A3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62B9C60-BF54-4DDF-867B-92B1D54E4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FD7EB2-3F7D-485C-A8E0-3DD7B6E33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5B0C7-B67B-4BEC-A11C-12DBD886D214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9A8C30C-2120-4FD3-BE25-E4489174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20B085-0452-417A-BAEA-D3266BD0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465EB-D235-4B59-9C80-222786456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24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22DD1A-3B5A-4FDD-854B-8DB4CDAA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786703-C4CF-4860-90A4-AE2CA1F1ED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4469AE8-34BA-47C9-B403-5B0313F58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3AF7FCF-E67A-4D36-AF0E-CB5B34A18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5B0C7-B67B-4BEC-A11C-12DBD886D214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B2A4E6F-CB5A-4AD2-80A3-3271F88AB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87810F8-2521-4C31-A2D0-3CE1DA70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465EB-D235-4B59-9C80-222786456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4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0F877B-0B83-48FB-A1E6-399E63BD8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D8AA73-03A9-40D6-8879-920BCB470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7006A0F-7B00-412E-AF23-D5CD5056F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CF3B81D-075E-4DB3-B5B6-D8F8DCEE43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2219846-87D2-441D-ADFB-5E91DA6F26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1750C4D-F2F7-4DE4-92E0-02213321F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5B0C7-B67B-4BEC-A11C-12DBD886D214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27971CE-1FD1-4E35-ACB1-F56437C0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3C1C97B-26EB-4EB5-A0EB-0EDC03D4C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465EB-D235-4B59-9C80-222786456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42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ED3BF9-4BD6-430F-B5C9-1ECDE8A3C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6EAA855-4021-4C31-B661-BCE45BEDE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5B0C7-B67B-4BEC-A11C-12DBD886D214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18C9578-F6F0-4F79-A5B5-CCF226562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621414A-C6D2-4FA6-ACE9-B8AE0C7F1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465EB-D235-4B59-9C80-222786456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22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8A989EB-D8EF-4FF2-AA6E-0B059851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5B0C7-B67B-4BEC-A11C-12DBD886D214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A1DA948-17AF-470D-8BD0-D98888F0C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AFFE527-1F5C-4580-8D67-6DB5F73F3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465EB-D235-4B59-9C80-222786456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30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EF2D1-2074-49F2-8CC7-A7CC13B19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E5FF6EC-DCCD-404A-8E95-4EE3EB7B1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006CECB-F886-48BC-AA88-2103EF01E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E1E8802-BA91-4055-A529-AE4F5A57E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5B0C7-B67B-4BEC-A11C-12DBD886D214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1C11CB9-4E38-488B-B564-8F98A0AC9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BFAC6D9-45D8-4960-9B55-87978FFD1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465EB-D235-4B59-9C80-222786456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5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AF6552-3571-4A5E-ADD5-E5EBF6980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D1D7A7A-03BD-42A4-8BAD-504FAF62E5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7315EF-492C-40B6-80F0-23732505E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4D6C2A8-3428-4413-827B-B0B2124D5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5B0C7-B67B-4BEC-A11C-12DBD886D214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85E714A-277D-4A7E-A329-F7A453BF8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56868FA-D339-455E-B5F2-2F4BF16E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465EB-D235-4B59-9C80-222786456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50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D529103-5D2C-4111-B8FF-7DD781A0B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32C7A3B-A041-4057-9861-048510027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E3F390D-1E9B-4B54-82F0-897E79BBED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5B0C7-B67B-4BEC-A11C-12DBD886D214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CCE81BD-093C-4E2F-A71D-E9528EC7C6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0329801-E47F-4D17-8D09-97F3AF36B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465EB-D235-4B59-9C80-222786456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02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4560C-E380-1943-B5D7-49A23CA338C0}" type="datetimeFigureOut">
              <a:rPr lang="en-US" smtClean="0"/>
              <a:pPr/>
              <a:t>4/28/2018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SOM_Powerpoint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2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9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1840" y="1574800"/>
            <a:ext cx="8524240" cy="20256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New York City Vehicle Collision Analysis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Prepared by:</a:t>
            </a:r>
          </a:p>
          <a:p>
            <a:r>
              <a:rPr lang="en-US" dirty="0" err="1"/>
              <a:t>Amod</a:t>
            </a:r>
            <a:r>
              <a:rPr lang="en-US" dirty="0"/>
              <a:t> </a:t>
            </a:r>
            <a:r>
              <a:rPr lang="en-US" dirty="0" err="1"/>
              <a:t>Karambelkar</a:t>
            </a:r>
            <a:endParaRPr lang="en-US" dirty="0"/>
          </a:p>
          <a:p>
            <a:r>
              <a:rPr lang="en-US" dirty="0"/>
              <a:t>ask171630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45360" y="2854960"/>
            <a:ext cx="798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b="1" dirty="0">
                <a:solidFill>
                  <a:prstClr val="black"/>
                </a:solidFill>
                <a:latin typeface="Calibri"/>
              </a:rPr>
              <a:t>BUAN 6340.003 - Programming for Data Science	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030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5125"/>
            <a:ext cx="11125200" cy="985693"/>
          </a:xfrm>
        </p:spPr>
        <p:txBody>
          <a:bodyPr/>
          <a:lstStyle/>
          <a:p>
            <a:r>
              <a:rPr lang="en-US" b="1" dirty="0"/>
              <a:t>Hour wise classification of number of collisions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" y="1474270"/>
            <a:ext cx="6582694" cy="4305901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446818" y="1451553"/>
            <a:ext cx="37545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charset="0"/>
                <a:cs typeface="Arial" charset="0"/>
              </a:rPr>
              <a:t>Maximum collisions take place around 8AM and 5-6PM. These are peak times for office travel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charset="0"/>
                <a:cs typeface="Arial" charset="0"/>
              </a:rPr>
              <a:t>Maximum injuries are </a:t>
            </a:r>
            <a:r>
              <a:rPr lang="en-US" altLang="en-US" dirty="0" smtClean="0">
                <a:latin typeface="Arial" charset="0"/>
                <a:cs typeface="Arial" charset="0"/>
              </a:rPr>
              <a:t>occurring </a:t>
            </a:r>
            <a:r>
              <a:rPr lang="en-US" altLang="en-US" dirty="0">
                <a:latin typeface="Arial" charset="0"/>
                <a:cs typeface="Arial" charset="0"/>
              </a:rPr>
              <a:t>during the same </a:t>
            </a:r>
            <a:r>
              <a:rPr lang="en-US" altLang="en-US" dirty="0" smtClean="0">
                <a:latin typeface="Arial" charset="0"/>
                <a:cs typeface="Arial" charset="0"/>
              </a:rPr>
              <a:t>time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35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30" y="1628198"/>
            <a:ext cx="6707521" cy="4351338"/>
          </a:xfr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Analysis based on day of the week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429490" y="1763279"/>
            <a:ext cx="35467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Friday is the day of the week where we would ideally encounter most of the Collisions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42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837" y="1535080"/>
            <a:ext cx="6619009" cy="493242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37545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We see that number of injuries are more during the peak hours 8 AM and 5PM as inferred earlier</a:t>
            </a:r>
          </a:p>
          <a:p>
            <a:r>
              <a:rPr lang="en-US" smtClean="0"/>
              <a:t>Tuesdays and Wednesdays turn out to be exceptions.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Number of Persons Injured Over time</a:t>
            </a:r>
          </a:p>
        </p:txBody>
      </p:sp>
    </p:spTree>
    <p:extLst>
      <p:ext uri="{BB962C8B-B14F-4D97-AF65-F5344CB8AC3E}">
        <p14:creationId xmlns:p14="http://schemas.microsoft.com/office/powerpoint/2010/main" val="2480961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C84256-63FB-4466-8AC5-5BED933A2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8430"/>
          </a:xfrm>
        </p:spPr>
        <p:txBody>
          <a:bodyPr>
            <a:noAutofit/>
          </a:bodyPr>
          <a:lstStyle/>
          <a:p>
            <a:r>
              <a:rPr lang="en-US" b="1" dirty="0"/>
              <a:t>Top Contributing factors to Motor Vehicle Collisions</a:t>
            </a:r>
            <a:endParaRPr lang="en-US" b="1" dirty="0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xmlns="" id="{C620AB47-7DE1-4C98-92B6-AAFEC3848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9" y="1034543"/>
            <a:ext cx="6442365" cy="5724310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630382" y="2251652"/>
            <a:ext cx="35467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Driver Inattention caused the most collisions.</a:t>
            </a:r>
          </a:p>
          <a:p>
            <a:r>
              <a:rPr lang="en-US" dirty="0" smtClean="0"/>
              <a:t>This might be because of attention towards Mobile Phone, Music or even other person.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136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92AFFA-0344-4F61-9A2D-09230CAC3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27" y="0"/>
            <a:ext cx="4658591" cy="1325563"/>
          </a:xfrm>
        </p:spPr>
        <p:txBody>
          <a:bodyPr>
            <a:normAutofit/>
          </a:bodyPr>
          <a:lstStyle/>
          <a:p>
            <a:r>
              <a:rPr lang="en-US" b="1" dirty="0" smtClean="0"/>
              <a:t>LINEAR REGRESSION</a:t>
            </a:r>
            <a:endParaRPr lang="en-US" dirty="0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xmlns="" id="{4EF2A95B-E735-40E1-825C-DF7679AC6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988" y="831273"/>
            <a:ext cx="6504039" cy="4297312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630382" y="1506682"/>
            <a:ext cx="3546764" cy="5096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F-static </a:t>
            </a:r>
            <a:r>
              <a:rPr lang="en-US" dirty="0"/>
              <a:t>is 422.8 </a:t>
            </a:r>
            <a:r>
              <a:rPr lang="en-US" dirty="0" smtClean="0"/>
              <a:t>&amp; </a:t>
            </a:r>
            <a:r>
              <a:rPr lang="en-US" dirty="0"/>
              <a:t>is </a:t>
            </a:r>
            <a:r>
              <a:rPr lang="en-US" dirty="0" smtClean="0"/>
              <a:t>significant. </a:t>
            </a:r>
          </a:p>
          <a:p>
            <a:r>
              <a:rPr lang="en-US" dirty="0" smtClean="0"/>
              <a:t>Also P </a:t>
            </a:r>
            <a:r>
              <a:rPr lang="en-US" dirty="0"/>
              <a:t>values are close to zero. </a:t>
            </a:r>
            <a:endParaRPr lang="en-US" dirty="0" smtClean="0"/>
          </a:p>
          <a:p>
            <a:r>
              <a:rPr lang="en-US" dirty="0" smtClean="0"/>
              <a:t>But </a:t>
            </a:r>
            <a:r>
              <a:rPr lang="en-US" dirty="0"/>
              <a:t>R-squared is very low, hence </a:t>
            </a:r>
            <a:r>
              <a:rPr lang="en-US" dirty="0" smtClean="0"/>
              <a:t>insignificant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thus predict injuries on an hourly basis using polynomial regression.</a:t>
            </a:r>
          </a:p>
        </p:txBody>
      </p:sp>
    </p:spTree>
    <p:extLst>
      <p:ext uri="{BB962C8B-B14F-4D97-AF65-F5344CB8AC3E}">
        <p14:creationId xmlns:p14="http://schemas.microsoft.com/office/powerpoint/2010/main" val="2379203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962C5B-F776-48B9-A9CD-79BB9B46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Number of People Injured per </a:t>
            </a:r>
            <a:r>
              <a:rPr lang="en-US" b="1" dirty="0" smtClean="0"/>
              <a:t>hour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xmlns="" id="{6159B4A9-83D9-4663-A945-E8EB5946E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3" y="2328545"/>
            <a:ext cx="6817413" cy="4351338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7467600" y="2106180"/>
            <a:ext cx="35467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Highest Number of Injuries between 16:00- 17:00hrs which can be inferred from previous slides as well.</a:t>
            </a:r>
          </a:p>
        </p:txBody>
      </p:sp>
    </p:spTree>
    <p:extLst>
      <p:ext uri="{BB962C8B-B14F-4D97-AF65-F5344CB8AC3E}">
        <p14:creationId xmlns:p14="http://schemas.microsoft.com/office/powerpoint/2010/main" val="181163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F3B1A1-D256-40FC-8B15-1A535987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b="1" dirty="0" smtClean="0"/>
              <a:t>Number of People Injured per hour using Polynomial Regressions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xmlns="" id="{68FECCFD-6D01-4A8B-9522-E132A5050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94" y="1690688"/>
            <a:ext cx="7373405" cy="4664392"/>
          </a:xfrm>
          <a:blipFill>
            <a:blip r:embed="rId4"/>
            <a:tile tx="0" ty="0" sx="100000" sy="100000" flip="none" algn="tl"/>
          </a:blipFill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7467600" y="2106180"/>
            <a:ext cx="35467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Polynomial Regression of power 3 covers most of the points and hence fits our data closely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36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0EC7A7-C017-4768-9AEC-AFBB6020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Original vs Predicted Model</a:t>
            </a:r>
            <a:endParaRPr lang="en-US" b="1" dirty="0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xmlns="" id="{BB2340F7-BE60-4D63-B03E-5BFC4BC5B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71" y="1404938"/>
            <a:ext cx="7588468" cy="4892992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110836" y="2012662"/>
            <a:ext cx="35467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As evident from the graph, our original model and the fitted model are very close except for 1 deviation. </a:t>
            </a:r>
          </a:p>
          <a:p>
            <a:r>
              <a:rPr lang="en-US" dirty="0" smtClean="0"/>
              <a:t>So the </a:t>
            </a:r>
            <a:r>
              <a:rPr lang="en-US" dirty="0"/>
              <a:t>predictions are pretty accurate.</a:t>
            </a:r>
          </a:p>
        </p:txBody>
      </p:sp>
    </p:spTree>
    <p:extLst>
      <p:ext uri="{BB962C8B-B14F-4D97-AF65-F5344CB8AC3E}">
        <p14:creationId xmlns:p14="http://schemas.microsoft.com/office/powerpoint/2010/main" val="2566271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8C1618-026F-4490-9471-384963A3A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73" y="323562"/>
            <a:ext cx="10515600" cy="964912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BOKEH PLOT</a:t>
            </a:r>
            <a:endParaRPr lang="en-US" sz="4800" b="1" dirty="0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xmlns="" id="{D0631A90-6614-4F35-89C9-5AC99BCCE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9" y="1384797"/>
            <a:ext cx="5006022" cy="5191431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6930736" y="2040660"/>
            <a:ext cx="44161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Plot a </a:t>
            </a:r>
            <a:r>
              <a:rPr lang="en-US" dirty="0" err="1" smtClean="0"/>
              <a:t>Bokeh</a:t>
            </a:r>
            <a:r>
              <a:rPr lang="en-US" dirty="0" smtClean="0"/>
              <a:t> Plot </a:t>
            </a:r>
            <a:r>
              <a:rPr lang="en-US" dirty="0"/>
              <a:t>of number of people injured at a particular location using the latitude and longitude data.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can thus </a:t>
            </a:r>
            <a:r>
              <a:rPr lang="en-US" dirty="0" smtClean="0"/>
              <a:t>visualize </a:t>
            </a:r>
            <a:r>
              <a:rPr lang="en-US" dirty="0"/>
              <a:t>which areas are more vulnerable to accidents on Google </a:t>
            </a:r>
            <a:r>
              <a:rPr lang="en-US" dirty="0" smtClean="0"/>
              <a:t>Maps.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878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10515600" cy="120534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290" y="1752887"/>
            <a:ext cx="10515600" cy="2943803"/>
          </a:xfrm>
        </p:spPr>
        <p:txBody>
          <a:bodyPr/>
          <a:lstStyle/>
          <a:p>
            <a:r>
              <a:rPr lang="en-US" dirty="0" smtClean="0"/>
              <a:t>Based </a:t>
            </a:r>
            <a:r>
              <a:rPr lang="en-US" dirty="0"/>
              <a:t>on top contributing factors that lead to collision and </a:t>
            </a:r>
            <a:r>
              <a:rPr lang="en-US" dirty="0" smtClean="0"/>
              <a:t>the time </a:t>
            </a:r>
            <a:r>
              <a:rPr lang="en-US" dirty="0"/>
              <a:t>and location, we can curb the same by strict patrolling and </a:t>
            </a:r>
            <a:r>
              <a:rPr lang="en-US" dirty="0" smtClean="0"/>
              <a:t>providing driver </a:t>
            </a:r>
            <a:r>
              <a:rPr lang="en-US" dirty="0"/>
              <a:t>education.</a:t>
            </a:r>
          </a:p>
          <a:p>
            <a:r>
              <a:rPr lang="en-US" dirty="0"/>
              <a:t>The dataset can be </a:t>
            </a:r>
            <a:r>
              <a:rPr lang="en-US" dirty="0" smtClean="0"/>
              <a:t>further analyzed </a:t>
            </a:r>
            <a:r>
              <a:rPr lang="en-US" dirty="0"/>
              <a:t>to get more meaningful </a:t>
            </a:r>
            <a:r>
              <a:rPr lang="en-US" dirty="0" smtClean="0"/>
              <a:t>insights.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85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65DCEF-8D24-4252-B469-2B9A72CA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ABOUT NYC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BA5451-7B0C-4413-8E0F-2B6EE80A3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has been acquired from NYC Open Data</a:t>
            </a:r>
          </a:p>
          <a:p>
            <a:r>
              <a:rPr lang="en-US" dirty="0" smtClean="0"/>
              <a:t>This dataset has 644099 rows &amp; </a:t>
            </a:r>
            <a:r>
              <a:rPr lang="en-US" dirty="0"/>
              <a:t>19 </a:t>
            </a:r>
            <a:r>
              <a:rPr lang="en-US" dirty="0" smtClean="0"/>
              <a:t>columns</a:t>
            </a:r>
          </a:p>
          <a:p>
            <a:r>
              <a:rPr lang="en-US" dirty="0" smtClean="0"/>
              <a:t>The Data is filtered and few values are taken for each month</a:t>
            </a:r>
            <a:endParaRPr lang="en-US" dirty="0" smtClean="0"/>
          </a:p>
          <a:p>
            <a:r>
              <a:rPr lang="en-US" dirty="0" smtClean="0"/>
              <a:t>Some of the key attributes of this dataset include: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Types of Accidents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Contributing </a:t>
            </a:r>
            <a:r>
              <a:rPr lang="en-US" dirty="0"/>
              <a:t>F</a:t>
            </a:r>
            <a:r>
              <a:rPr lang="en-US" dirty="0" smtClean="0"/>
              <a:t>actors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A23CFF9-F8EC-4FEC-8DC3-52629BFE34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679" y="186242"/>
            <a:ext cx="1466850" cy="21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75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4900" b="1" dirty="0"/>
              <a:t>Problem Statement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Analyzing the factors that affect vehicle collisions in </a:t>
            </a:r>
            <a:r>
              <a:rPr lang="en-US" b="1" dirty="0" smtClean="0"/>
              <a:t>NYC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9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2EA351-31BC-4CA6-B771-4D7E579E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Number of Persons Injured Per Month</a:t>
            </a:r>
            <a:endParaRPr lang="en-US" b="1" dirty="0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xmlns="" id="{D9956531-9D84-4CEC-BD6F-8DFC11FB2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777" y="2141537"/>
            <a:ext cx="6775918" cy="4351338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5467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Maximum number of injuries have occurred in the month of May-Oct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271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E5D1AB-9AC0-483B-86CB-C0EE597D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Number of Persons Killed Per Month</a:t>
            </a:r>
            <a:endParaRPr lang="en-US" b="1" dirty="0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xmlns="" id="{3F8136C8-89F0-4589-8F58-B7F5031F6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709" y="1823423"/>
            <a:ext cx="6154291" cy="4669451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5467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Maximum number of deaths have occurred in the month of July-August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77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" y="167698"/>
            <a:ext cx="11260282" cy="1079211"/>
          </a:xfrm>
        </p:spPr>
        <p:txBody>
          <a:bodyPr>
            <a:noAutofit/>
          </a:bodyPr>
          <a:lstStyle/>
          <a:p>
            <a:r>
              <a:rPr lang="en-US" b="1" dirty="0"/>
              <a:t>Month wise classification of number of </a:t>
            </a:r>
            <a:r>
              <a:rPr lang="en-US" b="1" dirty="0" smtClean="0"/>
              <a:t>collisions</a:t>
            </a:r>
            <a:endParaRPr lang="en-US" b="1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6" y="1145134"/>
            <a:ext cx="6172200" cy="5582547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6961909" y="1579418"/>
            <a:ext cx="5230091" cy="4950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There </a:t>
            </a:r>
            <a:r>
              <a:rPr lang="en-US" dirty="0"/>
              <a:t>are less </a:t>
            </a:r>
            <a:r>
              <a:rPr lang="en-US" dirty="0" smtClean="0"/>
              <a:t>collisions, </a:t>
            </a:r>
            <a:r>
              <a:rPr lang="en-US" dirty="0"/>
              <a:t>injuries and deaths between the months </a:t>
            </a:r>
            <a:r>
              <a:rPr lang="en-US" dirty="0" smtClean="0"/>
              <a:t>Nov-Feb.</a:t>
            </a:r>
            <a:endParaRPr lang="en-US" dirty="0"/>
          </a:p>
          <a:p>
            <a:r>
              <a:rPr lang="en-US" dirty="0"/>
              <a:t>As these are cold times of the year people might rather take public transport.</a:t>
            </a:r>
          </a:p>
          <a:p>
            <a:r>
              <a:rPr lang="en-US" dirty="0" smtClean="0"/>
              <a:t>As this is also time for Holidays people usually spend their time with their families.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165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30A286-7EC6-49E7-BC28-F218252C0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2" y="417080"/>
            <a:ext cx="11617036" cy="1325563"/>
          </a:xfrm>
        </p:spPr>
        <p:txBody>
          <a:bodyPr/>
          <a:lstStyle/>
          <a:p>
            <a:r>
              <a:rPr lang="en-US" b="1" dirty="0" smtClean="0"/>
              <a:t>Number of persons injured per Day</a:t>
            </a:r>
            <a:endParaRPr lang="en-US" b="1" dirty="0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xmlns="" id="{7A7AFCC7-7777-4363-957F-711A1E84C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20" y="2126787"/>
            <a:ext cx="6357314" cy="4366087"/>
          </a:xfrm>
          <a:blipFill>
            <a:blip r:embed="rId4"/>
            <a:tile tx="0" ty="0" sx="100000" sy="100000" flip="none" algn="tl"/>
          </a:blipFill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7467600" y="2106180"/>
            <a:ext cx="35467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do not have any inference here with respect to the day of the month.</a:t>
            </a:r>
          </a:p>
        </p:txBody>
      </p:sp>
    </p:spTree>
    <p:extLst>
      <p:ext uri="{BB962C8B-B14F-4D97-AF65-F5344CB8AC3E}">
        <p14:creationId xmlns:p14="http://schemas.microsoft.com/office/powerpoint/2010/main" val="2372510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stretch>
            <a:fillRect l="-39000" r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55" y="1877580"/>
            <a:ext cx="6788671" cy="4305011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2530A286-7EC6-49E7-BC28-F218252C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Number of persons injured per Hour</a:t>
            </a:r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7807035" y="1565852"/>
            <a:ext cx="35467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Maximum number of injuries have occurred during 16:00-18:00hours</a:t>
            </a:r>
          </a:p>
          <a:p>
            <a:r>
              <a:rPr lang="en-US" dirty="0" smtClean="0"/>
              <a:t>This also indicates that accidents happen after office work hours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222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17" y="1295688"/>
            <a:ext cx="5939997" cy="489729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2530A286-7EC6-49E7-BC28-F218252C0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763" y="219652"/>
            <a:ext cx="10515600" cy="1325563"/>
          </a:xfrm>
        </p:spPr>
        <p:txBody>
          <a:bodyPr/>
          <a:lstStyle/>
          <a:p>
            <a:r>
              <a:rPr lang="en-US" b="1" dirty="0" smtClean="0"/>
              <a:t>Number of persons Killed per Hour</a:t>
            </a:r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637307" y="1877580"/>
            <a:ext cx="35467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charset="0"/>
                <a:cs typeface="Arial" charset="0"/>
              </a:rPr>
              <a:t>Interestingly we have a large number of people killed around 4AM. 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latin typeface="Arial" charset="0"/>
                <a:cs typeface="Arial" charset="0"/>
              </a:rPr>
              <a:t>This </a:t>
            </a:r>
            <a:r>
              <a:rPr lang="en-US" altLang="en-US" dirty="0">
                <a:latin typeface="Arial" charset="0"/>
                <a:cs typeface="Arial" charset="0"/>
              </a:rPr>
              <a:t>may indicate drunk driving post parties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372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534</Words>
  <Application>Microsoft Office PowerPoint</Application>
  <PresentationFormat>Custom</PresentationFormat>
  <Paragraphs>64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1_Office Theme</vt:lpstr>
      <vt:lpstr>New York City Vehicle Collision Analysis </vt:lpstr>
      <vt:lpstr>ABOUT NYC DATASET</vt:lpstr>
      <vt:lpstr> Problem Statement </vt:lpstr>
      <vt:lpstr>Number of Persons Injured Per Month</vt:lpstr>
      <vt:lpstr>Number of Persons Killed Per Month</vt:lpstr>
      <vt:lpstr>Month wise classification of number of collisions</vt:lpstr>
      <vt:lpstr>Number of persons injured per Day</vt:lpstr>
      <vt:lpstr>Number of persons injured per Hour</vt:lpstr>
      <vt:lpstr>Number of persons Killed per Hour</vt:lpstr>
      <vt:lpstr>Hour wise classification of number of collisions</vt:lpstr>
      <vt:lpstr> Analysis based on day of the week </vt:lpstr>
      <vt:lpstr>Number of Persons Injured Over time</vt:lpstr>
      <vt:lpstr>Top Contributing factors to Motor Vehicle Collisions</vt:lpstr>
      <vt:lpstr>LINEAR REGRESSION</vt:lpstr>
      <vt:lpstr> Number of People Injured per hour </vt:lpstr>
      <vt:lpstr>Number of People Injured per hour using Polynomial Regressions </vt:lpstr>
      <vt:lpstr>Original vs Predicted Model</vt:lpstr>
      <vt:lpstr>BOKEH PLOT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City Vehicle Collision Analysis</dc:title>
  <dc:creator>AMOD KARAMBELKAR</dc:creator>
  <cp:lastModifiedBy>AMOD-PC</cp:lastModifiedBy>
  <cp:revision>28</cp:revision>
  <dcterms:created xsi:type="dcterms:W3CDTF">2018-04-28T07:42:57Z</dcterms:created>
  <dcterms:modified xsi:type="dcterms:W3CDTF">2018-04-29T03:40:44Z</dcterms:modified>
</cp:coreProperties>
</file>